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Alegreya" pitchFamily="2" charset="0"/>
      <p:regular r:id="rId5"/>
      <p:bold r:id="rId6"/>
      <p:italic r:id="rId7"/>
      <p:boldItalic r:id="rId8"/>
    </p:embeddedFont>
    <p:embeddedFont>
      <p:font typeface="Bree Serif" panose="02000503040000020004" pitchFamily="2" charset="77"/>
      <p:regular r:id="rId9"/>
    </p:embeddedFont>
    <p:embeddedFont>
      <p:font typeface="Quicksand" pitchFamily="2" charset="77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4841388-CF64-4AC1-82FD-D40E09E3E01A}">
  <a:tblStyle styleId="{04841388-CF64-4AC1-82FD-D40E09E3E0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83b83b5865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83b83b5865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open?id=1iUSR3Ka1IBmN7R65gm6jINft7zSBJvQA" TargetMode="External"/><Relationship Id="rId13" Type="http://schemas.openxmlformats.org/officeDocument/2006/relationships/hyperlink" Target="https://storyworksjr.scholastic.com/issues/2019-20/030120/attack-from-outer-space.html#On%20Level" TargetMode="External"/><Relationship Id="rId18" Type="http://schemas.openxmlformats.org/officeDocument/2006/relationships/hyperlink" Target="https://drive.google.com/open?id=1im04lKxDhmOlEBByYwzrqreRmGTOIrs6" TargetMode="External"/><Relationship Id="rId3" Type="http://schemas.openxmlformats.org/officeDocument/2006/relationships/hyperlink" Target="https://www.flickr.com/photos/30478819@N08/46771114425" TargetMode="External"/><Relationship Id="rId21" Type="http://schemas.openxmlformats.org/officeDocument/2006/relationships/hyperlink" Target="https://drive.google.com/open?id=1fVkEHZxcaItSGS780i2wFHQY4L4Lt7Pg" TargetMode="External"/><Relationship Id="rId7" Type="http://schemas.openxmlformats.org/officeDocument/2006/relationships/hyperlink" Target="https://drive.google.com/open?id=1isvIcpJUf1X28BUu8FT6k40HRGdM4WUi" TargetMode="External"/><Relationship Id="rId12" Type="http://schemas.openxmlformats.org/officeDocument/2006/relationships/hyperlink" Target="https://docs.google.com/forms/d/e/1FAIpQLSemJoPmMi2exLxAz8GCbJn-izeifn997E-K2RY-E84XlNffsQ/viewform?authuser=0" TargetMode="External"/><Relationship Id="rId17" Type="http://schemas.openxmlformats.org/officeDocument/2006/relationships/hyperlink" Target="https://drive.google.com/open?id=1oE2Ian0SfsPMFLMqS7Mb6jw8ch8nDazN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docs.google.com/forms/d/e/1FAIpQLSfdS1mGEALM_z2thhpHwVpc0nfO6r0EMxxqICClqT6T09Lygg/viewform?authuser=0" TargetMode="External"/><Relationship Id="rId20" Type="http://schemas.openxmlformats.org/officeDocument/2006/relationships/hyperlink" Target="https://drive.google.com/open?id=1QxUZbtvwCSkidxpWRLnDJAg2QanhzZH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rive.google.com/open?id=1imAzgQnR6vNzRHnL3W0VSE83cxOPooXN" TargetMode="External"/><Relationship Id="rId11" Type="http://schemas.openxmlformats.org/officeDocument/2006/relationships/hyperlink" Target="https://drive.google.com/open?id=1j8ayRasmA-Sw7eeAwDPXsDV5x1JIdIg3" TargetMode="External"/><Relationship Id="rId5" Type="http://schemas.openxmlformats.org/officeDocument/2006/relationships/hyperlink" Target="https://drive.google.com/open?id=1iqpK7CRwapBFF8prOc1PAX6qw_6-Ab32" TargetMode="External"/><Relationship Id="rId15" Type="http://schemas.openxmlformats.org/officeDocument/2006/relationships/hyperlink" Target="https://drive.google.com/open?id=1saSm7fN7XQB5lPeQhFz9nrdZ8ER5nlc8" TargetMode="External"/><Relationship Id="rId10" Type="http://schemas.openxmlformats.org/officeDocument/2006/relationships/hyperlink" Target="https://drive.google.com/open?id=18XpLWF2uyCOsFaObmcA1UgrR3seeFLPq" TargetMode="External"/><Relationship Id="rId19" Type="http://schemas.openxmlformats.org/officeDocument/2006/relationships/hyperlink" Target="https://drive.google.com/open?id=1GjnAz2rrhYAVXjzVoBAmDWF4vjxd_RR2" TargetMode="External"/><Relationship Id="rId4" Type="http://schemas.openxmlformats.org/officeDocument/2006/relationships/image" Target="../media/image1.jpg"/><Relationship Id="rId9" Type="http://schemas.openxmlformats.org/officeDocument/2006/relationships/hyperlink" Target="https://drive.google.com/open?id=1izsI_TXi6uj__PJBhzkmL3uVcfyuMuFS" TargetMode="External"/><Relationship Id="rId14" Type="http://schemas.openxmlformats.org/officeDocument/2006/relationships/hyperlink" Target="https://docs.google.com/forms/d/e/1FAIpQLScJVYK94C_Ana-qS4GghJmK3Oskc-rv7Hn4xcS0ytIQRTdiyg/viewform?authuser=0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drive.google.com/open?id=1O1I8P1uPbE0E4f9GFTd13UBXTGRtykfo" TargetMode="External"/><Relationship Id="rId3" Type="http://schemas.openxmlformats.org/officeDocument/2006/relationships/hyperlink" Target="https://www.flickr.com/photos/30478819@N08/46771114425" TargetMode="External"/><Relationship Id="rId7" Type="http://schemas.openxmlformats.org/officeDocument/2006/relationships/hyperlink" Target="https://drive.google.com/open?id=10z17e0P971lbqhtzZnFmdJwwDTyj2-2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drive.google.com/open?id=1A7jL3pDOrT00kJPDrG6xHA3QcK6ox0Px" TargetMode="External"/><Relationship Id="rId5" Type="http://schemas.openxmlformats.org/officeDocument/2006/relationships/hyperlink" Target="https://drive.google.com/open?id=1C-RfnlDxM8BnDC2AxG5rT_7Cm2SDWb56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hlinkClick r:id="rId3"/>
          </p:cNvPr>
          <p:cNvPicPr preferRelativeResize="0"/>
          <p:nvPr/>
        </p:nvPicPr>
        <p:blipFill>
          <a:blip r:embed="rId4">
            <a:alphaModFix amt="29000"/>
          </a:blip>
          <a:stretch>
            <a:fillRect/>
          </a:stretch>
        </p:blipFill>
        <p:spPr>
          <a:xfrm>
            <a:off x="0" y="0"/>
            <a:ext cx="9144000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467675" y="221150"/>
            <a:ext cx="6320400" cy="5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latin typeface="Alegreya"/>
                <a:ea typeface="Alegreya"/>
                <a:cs typeface="Alegreya"/>
                <a:sym typeface="Alegreya"/>
              </a:rPr>
              <a:t>Your Schedule for the Week of April 22 - April 28</a:t>
            </a:r>
            <a:endParaRPr sz="2400" b="1">
              <a:latin typeface="Alegreya"/>
              <a:ea typeface="Alegreya"/>
              <a:cs typeface="Alegreya"/>
              <a:sym typeface="Alegreya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76200" y="951950"/>
          <a:ext cx="8985250" cy="4347090"/>
        </p:xfrm>
        <a:graphic>
          <a:graphicData uri="http://schemas.openxmlformats.org/drawingml/2006/table">
            <a:tbl>
              <a:tblPr>
                <a:noFill/>
                <a:tableStyleId>{04841388-CF64-4AC1-82FD-D40E09E3E01A}</a:tableStyleId>
              </a:tblPr>
              <a:tblGrid>
                <a:gridCol w="179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2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Wednesday, 4/22/2020, Day 1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Thursday, 4/23/2020, Day 2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Friday, 4/24/2020, Day 3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Monday, 4/27/2020, Day 4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Tuesday, 4/28/2020, Day 5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3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Math:</a:t>
                      </a:r>
                      <a:r>
                        <a:rPr lang="en"/>
                        <a:t>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5"/>
                        </a:rPr>
                        <a:t>GO Math Chapter 10 Review and Test  (pgs. 493 - 496)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Green Light on Reflex 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OR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6"/>
                        </a:rPr>
                        <a:t>Fluency Game Snake (blue packet)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Math: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7"/>
                        </a:rPr>
                        <a:t>Geometry and Fractions “A Farmer’s Job” (pg. 497 - 504)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Green Light on Reflex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OR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8"/>
                        </a:rPr>
                        <a:t>Knock Off the Clock (blue packet in the sheet protector)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Math: </a:t>
                      </a:r>
                      <a:r>
                        <a:rPr lang="en" sz="1000" u="sng">
                          <a:solidFill>
                            <a:srgbClr val="CC0000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Lesson 11.1  (pgs. 509 - 512)</a:t>
                      </a:r>
                      <a:endParaRPr sz="1000">
                        <a:solidFill>
                          <a:srgbClr val="CC0000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Green Light on Reflex 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OR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6"/>
                        </a:rPr>
                        <a:t>Fluency Game Digicross (blue packet)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Math: </a:t>
                      </a:r>
                      <a:r>
                        <a:rPr lang="en" sz="1000" u="sng">
                          <a:solidFill>
                            <a:srgbClr val="CC0000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Lesson 11.1  (pgs. 509 - 512)</a:t>
                      </a:r>
                      <a:endParaRPr sz="1000">
                        <a:solidFill>
                          <a:srgbClr val="CC0000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Green Light on Reflex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OR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8"/>
                        </a:rPr>
                        <a:t>Knock Off the Clock (blue packet in the sheet protector)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Math: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0"/>
                        </a:rPr>
                        <a:t>Watch Mrs. Guild’s lesson on two-dimensional shapes (11.3)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u="sng">
                          <a:solidFill>
                            <a:srgbClr val="CC0000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Lesson 11.3  (pgs. 517 - 520)</a:t>
                      </a:r>
                      <a:endParaRPr sz="1000">
                        <a:solidFill>
                          <a:srgbClr val="CC0000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Green Light on Reflex 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OR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6"/>
                        </a:rPr>
                        <a:t>Fluency Game Numtanga 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Read </a:t>
                      </a:r>
                      <a:r>
                        <a:rPr lang="en" sz="1000" b="1" u="sng">
                          <a:solidFill>
                            <a:srgbClr val="FF00FF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‘Attack From Outer Spacel</a:t>
                      </a:r>
                      <a:r>
                        <a:rPr lang="en" sz="1000" b="1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1"/>
                        </a:rPr>
                        <a:t>’</a:t>
                      </a:r>
                      <a:r>
                        <a:rPr lang="en" sz="1000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Discuss the “</a:t>
                      </a:r>
                      <a:r>
                        <a:rPr lang="en" sz="1000" b="1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2"/>
                        </a:rPr>
                        <a:t>Pause and Think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” Questions as you read (tan packet or this link)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Read</a:t>
                      </a:r>
                      <a:r>
                        <a:rPr lang="en" sz="1000">
                          <a:solidFill>
                            <a:srgbClr val="FF00FF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</a:t>
                      </a:r>
                      <a:r>
                        <a:rPr lang="en" sz="1000" b="1" u="sng">
                          <a:solidFill>
                            <a:srgbClr val="FF00FF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‘Attack From Outer Space’</a:t>
                      </a:r>
                      <a:r>
                        <a:rPr lang="en" sz="1000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Complete ‘</a:t>
                      </a:r>
                      <a:r>
                        <a:rPr lang="en" sz="1000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Vocabulary’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Activity (tan packet or this link)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Read </a:t>
                      </a:r>
                      <a:r>
                        <a:rPr lang="en" sz="1000" b="1">
                          <a:solidFill>
                            <a:srgbClr val="FF00FF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“</a:t>
                      </a:r>
                      <a:r>
                        <a:rPr lang="en" sz="1000" b="1" u="sng">
                          <a:solidFill>
                            <a:srgbClr val="FF00FF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Attack From Outer Space</a:t>
                      </a:r>
                      <a:r>
                        <a:rPr lang="en" sz="1000" b="1">
                          <a:solidFill>
                            <a:srgbClr val="FF00FF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’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Complete ‘</a:t>
                      </a:r>
                      <a:r>
                        <a:rPr lang="en" sz="1000" b="1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4"/>
                        </a:rPr>
                        <a:t>Text Evidence’</a:t>
                      </a:r>
                      <a:r>
                        <a:rPr lang="en" sz="1000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Activity (tan packet or this link)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Read </a:t>
                      </a:r>
                      <a:r>
                        <a:rPr lang="en" sz="1000" b="1" u="sng">
                          <a:solidFill>
                            <a:srgbClr val="FF00FF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“Attack From Outer Space’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Complete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5"/>
                        </a:rPr>
                        <a:t>‘</a:t>
                      </a:r>
                      <a:r>
                        <a:rPr lang="en" sz="1000" b="1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5"/>
                        </a:rPr>
                        <a:t>Descriptive Details</a:t>
                      </a:r>
                      <a:r>
                        <a:rPr lang="en" sz="1000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’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(tan packet or this link to PDF)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Read </a:t>
                      </a:r>
                      <a:r>
                        <a:rPr lang="en" sz="1000" b="1" u="sng">
                          <a:solidFill>
                            <a:srgbClr val="FF00FF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“Attack From Outer Space’</a:t>
                      </a:r>
                      <a:r>
                        <a:rPr lang="en" sz="1000" b="1">
                          <a:solidFill>
                            <a:srgbClr val="FF00FF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Complete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6"/>
                        </a:rPr>
                        <a:t>‘</a:t>
                      </a:r>
                      <a:r>
                        <a:rPr lang="en" sz="1000" b="1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6"/>
                        </a:rPr>
                        <a:t>Quiz’</a:t>
                      </a:r>
                      <a:r>
                        <a:rPr lang="en" sz="1000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Activity (tan packet)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3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Watch Mrs. Reckling’s Video </a:t>
                      </a:r>
                      <a:r>
                        <a:rPr lang="en" sz="1000" b="1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7"/>
                        </a:rPr>
                        <a:t>The Underpants Zoo</a:t>
                      </a:r>
                      <a:endParaRPr sz="1000" b="1" u="sng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Fill out the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8"/>
                        </a:rPr>
                        <a:t>green OREO graphic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organizer (green packet or this link)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Watch Mrs. Kawcak’s Video </a:t>
                      </a:r>
                      <a:r>
                        <a:rPr lang="en" sz="1000" b="1" u="sng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The Perfectly Messed Up Story</a:t>
                      </a:r>
                      <a:endParaRPr sz="100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Fill out the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8"/>
                        </a:rPr>
                        <a:t>green OREO graphic organizer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(green packet or this link)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Watch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19"/>
                        </a:rPr>
                        <a:t>Mrs. Turner’s Video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about opinion writing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Write an opinion piece about which books was funnier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Edit essay with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20"/>
                        </a:rPr>
                        <a:t>green checklist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and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21"/>
                        </a:rPr>
                        <a:t>word wall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(green packet or links) 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Record yourself reading your piece or take a picture and send it to your teacher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Free Write (write a journal entry telling us about your week)</a:t>
                      </a:r>
                      <a:endParaRPr sz="1000"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7" name="Google Shape;57;p13"/>
          <p:cNvSpPr txBox="1"/>
          <p:nvPr/>
        </p:nvSpPr>
        <p:spPr>
          <a:xfrm>
            <a:off x="93700" y="19250"/>
            <a:ext cx="1478700" cy="93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u="sng">
                <a:latin typeface="Bree Serif"/>
                <a:ea typeface="Bree Serif"/>
                <a:cs typeface="Bree Serif"/>
                <a:sym typeface="Bree Serif"/>
              </a:rPr>
              <a:t>Daily Schedule</a:t>
            </a:r>
            <a:endParaRPr sz="1000" b="1" u="sng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latin typeface="Bree Serif"/>
                <a:ea typeface="Bree Serif"/>
                <a:cs typeface="Bree Serif"/>
                <a:sym typeface="Bree Serif"/>
              </a:rPr>
              <a:t>20 minutes reading</a:t>
            </a:r>
            <a:endParaRPr sz="1000" b="1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latin typeface="Bree Serif"/>
                <a:ea typeface="Bree Serif"/>
                <a:cs typeface="Bree Serif"/>
                <a:sym typeface="Bree Serif"/>
              </a:rPr>
              <a:t>20 minutes writing</a:t>
            </a:r>
            <a:endParaRPr sz="1000" b="1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latin typeface="Bree Serif"/>
                <a:ea typeface="Bree Serif"/>
                <a:cs typeface="Bree Serif"/>
                <a:sym typeface="Bree Serif"/>
              </a:rPr>
              <a:t>20 minutes math</a:t>
            </a:r>
            <a:endParaRPr sz="1000" b="1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latin typeface="Bree Serif"/>
                <a:ea typeface="Bree Serif"/>
                <a:cs typeface="Bree Serif"/>
                <a:sym typeface="Bree Serif"/>
              </a:rPr>
              <a:t>10 minutes phonics</a:t>
            </a:r>
            <a:endParaRPr sz="1000" b="1"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>
            <a:hlinkClick r:id="rId3"/>
          </p:cNvPr>
          <p:cNvPicPr preferRelativeResize="0"/>
          <p:nvPr/>
        </p:nvPicPr>
        <p:blipFill>
          <a:blip r:embed="rId4">
            <a:alphaModFix amt="31000"/>
          </a:blip>
          <a:stretch>
            <a:fillRect/>
          </a:stretch>
        </p:blipFill>
        <p:spPr>
          <a:xfrm>
            <a:off x="0" y="0"/>
            <a:ext cx="9144000" cy="514350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3" name="Google Shape;63;p14"/>
          <p:cNvGraphicFramePr/>
          <p:nvPr/>
        </p:nvGraphicFramePr>
        <p:xfrm>
          <a:off x="158750" y="10399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{04841388-CF64-4AC1-82FD-D40E09E3E01A}</a:tableStyleId>
              </a:tblPr>
              <a:tblGrid>
                <a:gridCol w="1797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7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2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Wednesday, 4/22/2020, Day 1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Thursday, 4/23/2020, Day 2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Friday, 4/24/2020, Day 3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Monday, 4/27/2020, Day 4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Tuesday, 4/28/2020, Day 5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9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rgbClr val="222222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“Check in” with your teacher to say hi and let her know how you’re doing on Google Classroom, text, Seesaw, Classroom Dojo, Remind, or email!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Phonics: Watch the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5"/>
                        </a:rPr>
                        <a:t>OG video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 and follow the teacher in the 3 Part Drill 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Phonics: Watch the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6"/>
                        </a:rPr>
                        <a:t>New Concept OG video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and this </a:t>
                      </a:r>
                      <a:r>
                        <a:rPr lang="en" sz="1000" u="sng">
                          <a:solidFill>
                            <a:srgbClr val="FF00FF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BONUS video!</a:t>
                      </a:r>
                      <a:endParaRPr sz="1000">
                        <a:solidFill>
                          <a:srgbClr val="FF00FF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highlight>
                            <a:srgbClr val="FFFF00"/>
                          </a:highlight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Watch Husky Rally at thayne.lcsd2.org.</a:t>
                      </a:r>
                      <a:endParaRPr sz="100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Watch the </a:t>
                      </a:r>
                      <a:r>
                        <a:rPr lang="en" sz="1000" u="sng">
                          <a:solidFill>
                            <a:schemeClr val="hlink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  <a:hlinkClick r:id="rId8"/>
                        </a:rPr>
                        <a:t>OG video Lesson Dictation </a:t>
                      </a: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and fill out the yellow dictation paper 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No phonics today! :)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9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Extension Math 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 Minutes on IXL Math (Section R)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Go Math Standards Practice Book (pg. P235)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Extension Reading</a:t>
                      </a:r>
                      <a:endParaRPr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 Minutes on IXL LA (Section V)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15 Minutes on Lexia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15 Minutes on Epic!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Extension Math 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 Minutes on IXL Math (U)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Go Math Standards Practice Book (pg. P237)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Extension Reading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 Minutes on IXL LA (Section V)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15 Minutes on Lexia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15 Minutes on Epic!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Extension Math 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 Minutes on IXL Math (Section U)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Go Math Standards Practice Book (pg. P239)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Extension Reading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 Minutes on IXL LA (Section OO)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15 Minutes on Lexia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15 Minutes on Epic!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Extension Math 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 Minutes on IXL Math (Section U)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Go Math Standards Practice Book (pg. P241)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Extension Reading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 Minutes on IXL LA (Section OO)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15 Minutes on Lexia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15 Minutes on Epic!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Extension Math 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 Minutes on IXL Math (Section U)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Go Math Standards Practice Book (pg. P243)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Bree Serif"/>
                          <a:ea typeface="Bree Serif"/>
                          <a:cs typeface="Bree Serif"/>
                          <a:sym typeface="Bree Serif"/>
                        </a:rPr>
                        <a:t>Extension Reading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10 Minutes on IXL LA (Section OO)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15 Minutes on Lexia</a:t>
                      </a:r>
                      <a:endParaRPr sz="1000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marL="457200" lvl="0" indent="-29210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Quicksand"/>
                        <a:buChar char="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15 Minutes on Epic!</a:t>
                      </a:r>
                      <a:endParaRPr>
                        <a:solidFill>
                          <a:schemeClr val="dk1"/>
                        </a:solidFill>
                        <a:latin typeface="Bree Serif"/>
                        <a:ea typeface="Bree Serif"/>
                        <a:cs typeface="Bree Serif"/>
                        <a:sym typeface="Bree Serif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4" name="Google Shape;64;p14"/>
          <p:cNvSpPr txBox="1"/>
          <p:nvPr/>
        </p:nvSpPr>
        <p:spPr>
          <a:xfrm>
            <a:off x="918050" y="233725"/>
            <a:ext cx="7020900" cy="5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latin typeface="Alegreya"/>
                <a:ea typeface="Alegreya"/>
                <a:cs typeface="Alegreya"/>
                <a:sym typeface="Alegreya"/>
              </a:rPr>
              <a:t>. . . Continued Schedule for Week of April 22 - April 28</a:t>
            </a:r>
            <a:endParaRPr sz="2400" b="1">
              <a:latin typeface="Alegreya"/>
              <a:ea typeface="Alegreya"/>
              <a:cs typeface="Alegreya"/>
              <a:sym typeface="Alegrey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740</Words>
  <Application>Microsoft Macintosh PowerPoint</Application>
  <PresentationFormat>On-screen Show (16:9)</PresentationFormat>
  <Paragraphs>88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Quicksand</vt:lpstr>
      <vt:lpstr>Bree Serif</vt:lpstr>
      <vt:lpstr>Alegreya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2021-03-02T18:10:21Z</dcterms:modified>
</cp:coreProperties>
</file>